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Lato"/>
      <p:regular r:id="rId18"/>
      <p:bold r:id="rId19"/>
      <p:italic r:id="rId20"/>
      <p:boldItalic r:id="rId21"/>
    </p:embeddedFont>
    <p:embeddedFont>
      <p:font typeface="Fira Sans Extra Condensed Medium"/>
      <p:regular r:id="rId22"/>
      <p:bold r:id="rId23"/>
      <p:italic r:id="rId24"/>
      <p:boldItalic r:id="rId25"/>
    </p:embeddedFont>
    <p:embeddedFont>
      <p:font typeface="Roboto Condensed"/>
      <p:regular r:id="rId26"/>
      <p:bold r:id="rId27"/>
      <p:italic r:id="rId28"/>
      <p:boldItalic r:id="rId29"/>
    </p:embeddedFont>
    <p:embeddedFont>
      <p:font typeface="Maven Pro"/>
      <p:regular r:id="rId30"/>
      <p:bold r:id="rId31"/>
    </p:embeddedFont>
    <p:embeddedFont>
      <p:font typeface="Squada One"/>
      <p:regular r:id="rId32"/>
    </p:embeddedFont>
    <p:embeddedFont>
      <p:font typeface="Roboto Condensed Light"/>
      <p:regular r:id="rId33"/>
      <p:bold r:id="rId34"/>
      <p:italic r:id="rId35"/>
      <p:boldItalic r:id="rId36"/>
    </p:embeddedFont>
    <p:embeddedFont>
      <p:font typeface="Exo 2"/>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2-boldItalic.fntdata"/><Relationship Id="rId20" Type="http://schemas.openxmlformats.org/officeDocument/2006/relationships/font" Target="fonts/Lato-italic.fntdata"/><Relationship Id="rId22" Type="http://schemas.openxmlformats.org/officeDocument/2006/relationships/font" Target="fonts/FiraSansExtraCondensedMedium-regular.fntdata"/><Relationship Id="rId21" Type="http://schemas.openxmlformats.org/officeDocument/2006/relationships/font" Target="fonts/Lato-boldItalic.fntdata"/><Relationship Id="rId24" Type="http://schemas.openxmlformats.org/officeDocument/2006/relationships/font" Target="fonts/FiraSansExtraCondensedMedium-italic.fntdata"/><Relationship Id="rId23" Type="http://schemas.openxmlformats.org/officeDocument/2006/relationships/font" Target="fonts/FiraSansExtraCondensed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regular.fntdata"/><Relationship Id="rId25" Type="http://schemas.openxmlformats.org/officeDocument/2006/relationships/font" Target="fonts/FiraSansExtraCondensedMedium-boldItalic.fntdata"/><Relationship Id="rId28" Type="http://schemas.openxmlformats.org/officeDocument/2006/relationships/font" Target="fonts/RobotoCondensed-italic.fntdata"/><Relationship Id="rId27" Type="http://schemas.openxmlformats.org/officeDocument/2006/relationships/font" Target="fonts/RobotoCondense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7.xml"/><Relationship Id="rId33" Type="http://schemas.openxmlformats.org/officeDocument/2006/relationships/font" Target="fonts/RobotoCondensedLight-regular.fntdata"/><Relationship Id="rId10" Type="http://schemas.openxmlformats.org/officeDocument/2006/relationships/slide" Target="slides/slide6.xml"/><Relationship Id="rId32" Type="http://schemas.openxmlformats.org/officeDocument/2006/relationships/font" Target="fonts/SquadaOne-regular.fntdata"/><Relationship Id="rId13" Type="http://schemas.openxmlformats.org/officeDocument/2006/relationships/slide" Target="slides/slide9.xml"/><Relationship Id="rId35" Type="http://schemas.openxmlformats.org/officeDocument/2006/relationships/font" Target="fonts/RobotoCondensedLight-italic.fntdata"/><Relationship Id="rId12" Type="http://schemas.openxmlformats.org/officeDocument/2006/relationships/slide" Target="slides/slide8.xml"/><Relationship Id="rId34" Type="http://schemas.openxmlformats.org/officeDocument/2006/relationships/font" Target="fonts/RobotoCondensedLight-bold.fntdata"/><Relationship Id="rId15" Type="http://schemas.openxmlformats.org/officeDocument/2006/relationships/slide" Target="slides/slide11.xml"/><Relationship Id="rId37" Type="http://schemas.openxmlformats.org/officeDocument/2006/relationships/font" Target="fonts/Exo2-regular.fntdata"/><Relationship Id="rId14" Type="http://schemas.openxmlformats.org/officeDocument/2006/relationships/slide" Target="slides/slide10.xml"/><Relationship Id="rId36" Type="http://schemas.openxmlformats.org/officeDocument/2006/relationships/font" Target="fonts/RobotoCondensedLight-boldItalic.fntdata"/><Relationship Id="rId17" Type="http://schemas.openxmlformats.org/officeDocument/2006/relationships/slide" Target="slides/slide13.xml"/><Relationship Id="rId39" Type="http://schemas.openxmlformats.org/officeDocument/2006/relationships/font" Target="fonts/Exo2-italic.fntdata"/><Relationship Id="rId16" Type="http://schemas.openxmlformats.org/officeDocument/2006/relationships/slide" Target="slides/slide12.xml"/><Relationship Id="rId38" Type="http://schemas.openxmlformats.org/officeDocument/2006/relationships/font" Target="fonts/Exo2-bold.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cc207d82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cc207d82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cc207d82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cc207d82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cc207d82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cc207d82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bd3ad62e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bd3ad62e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bd3ad62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bd3ad62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41abfbaf28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1abfbaf28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cc207d8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cc207d8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cc207d82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cc207d82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4258506" y="2942697"/>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400"/>
              <a:t>ADITYA SINGH 2K19/EP/005</a:t>
            </a:r>
            <a:endParaRPr sz="1400"/>
          </a:p>
        </p:txBody>
      </p:sp>
      <p:sp>
        <p:nvSpPr>
          <p:cNvPr id="133" name="Google Shape;133;p26"/>
          <p:cNvSpPr txBox="1"/>
          <p:nvPr>
            <p:ph type="ctrTitle"/>
          </p:nvPr>
        </p:nvSpPr>
        <p:spPr>
          <a:xfrm>
            <a:off x="3224525" y="1313425"/>
            <a:ext cx="5653200" cy="175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FILTERS AND DENOISING</a:t>
            </a:r>
            <a:endParaRPr>
              <a:solidFill>
                <a:srgbClr val="434343"/>
              </a:solidFill>
            </a:endParaRPr>
          </a:p>
        </p:txBody>
      </p:sp>
      <p:cxnSp>
        <p:nvCxnSpPr>
          <p:cNvPr id="134" name="Google Shape;134;p26"/>
          <p:cNvCxnSpPr/>
          <p:nvPr/>
        </p:nvCxnSpPr>
        <p:spPr>
          <a:xfrm>
            <a:off x="5637125" y="3157575"/>
            <a:ext cx="324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ctrTitle"/>
          </p:nvPr>
        </p:nvSpPr>
        <p:spPr>
          <a:xfrm>
            <a:off x="3070050" y="413225"/>
            <a:ext cx="3579900" cy="9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PYTHON SIMULATION</a:t>
            </a:r>
            <a:endParaRPr/>
          </a:p>
        </p:txBody>
      </p:sp>
      <p:sp>
        <p:nvSpPr>
          <p:cNvPr id="198" name="Google Shape;198;p35"/>
          <p:cNvSpPr txBox="1"/>
          <p:nvPr>
            <p:ph idx="1" type="subTitle"/>
          </p:nvPr>
        </p:nvSpPr>
        <p:spPr>
          <a:xfrm>
            <a:off x="1366550" y="1781525"/>
            <a:ext cx="6183300" cy="2608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1900"/>
              <a:t>Import required python packages - matplotlib, numpy and scipy for computations.</a:t>
            </a:r>
            <a:endParaRPr sz="1900"/>
          </a:p>
          <a:p>
            <a:pPr indent="-355600" lvl="0" marL="457200" rtl="0" algn="l">
              <a:lnSpc>
                <a:spcPct val="115000"/>
              </a:lnSpc>
              <a:spcBef>
                <a:spcPts val="0"/>
              </a:spcBef>
              <a:spcAft>
                <a:spcPts val="0"/>
              </a:spcAft>
              <a:buSzPts val="2000"/>
              <a:buChar char="●"/>
            </a:pPr>
            <a:r>
              <a:rPr lang="en" sz="1900"/>
              <a:t>Generate a signal and add noise to it.</a:t>
            </a:r>
            <a:endParaRPr sz="1900"/>
          </a:p>
          <a:p>
            <a:pPr indent="-355600" lvl="0" marL="457200" rtl="0" algn="l">
              <a:lnSpc>
                <a:spcPct val="115000"/>
              </a:lnSpc>
              <a:spcBef>
                <a:spcPts val="0"/>
              </a:spcBef>
              <a:spcAft>
                <a:spcPts val="0"/>
              </a:spcAft>
              <a:buSzPts val="2000"/>
              <a:buChar char="●"/>
            </a:pPr>
            <a:r>
              <a:rPr lang="en" sz="1900"/>
              <a:t>Take spectral analysis - compute fast fourier transform.</a:t>
            </a:r>
            <a:endParaRPr sz="1900"/>
          </a:p>
          <a:p>
            <a:pPr indent="-355600" lvl="0" marL="457200" rtl="0" algn="l">
              <a:lnSpc>
                <a:spcPct val="115000"/>
              </a:lnSpc>
              <a:spcBef>
                <a:spcPts val="0"/>
              </a:spcBef>
              <a:spcAft>
                <a:spcPts val="0"/>
              </a:spcAft>
              <a:buSzPts val="2000"/>
              <a:buChar char="●"/>
            </a:pPr>
            <a:r>
              <a:rPr lang="en" sz="1900"/>
              <a:t>Apply a filter to remove noise.</a:t>
            </a:r>
            <a:endParaRPr sz="1900"/>
          </a:p>
          <a:p>
            <a:pPr indent="-355600" lvl="0" marL="457200" rtl="0" algn="l">
              <a:lnSpc>
                <a:spcPct val="115000"/>
              </a:lnSpc>
              <a:spcBef>
                <a:spcPts val="0"/>
              </a:spcBef>
              <a:spcAft>
                <a:spcPts val="0"/>
              </a:spcAft>
              <a:buSzPts val="2000"/>
              <a:buChar char="●"/>
            </a:pPr>
            <a:r>
              <a:rPr lang="en" sz="1900"/>
              <a:t>Plot the filtered signal.</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ctrTitle"/>
          </p:nvPr>
        </p:nvSpPr>
        <p:spPr>
          <a:xfrm>
            <a:off x="2987375" y="312200"/>
            <a:ext cx="3598200" cy="100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FAST FOURIER TRANSFORM</a:t>
            </a:r>
            <a:endParaRPr/>
          </a:p>
        </p:txBody>
      </p:sp>
      <p:sp>
        <p:nvSpPr>
          <p:cNvPr id="204" name="Google Shape;204;p36"/>
          <p:cNvSpPr txBox="1"/>
          <p:nvPr>
            <p:ph idx="1" type="subTitle"/>
          </p:nvPr>
        </p:nvSpPr>
        <p:spPr>
          <a:xfrm>
            <a:off x="916475" y="1717225"/>
            <a:ext cx="6422100" cy="29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FFT is a fast, </a:t>
            </a:r>
            <a:r>
              <a:rPr b="1" lang="en" sz="1800">
                <a:latin typeface="Roboto Condensed"/>
                <a:ea typeface="Roboto Condensed"/>
                <a:cs typeface="Roboto Condensed"/>
                <a:sym typeface="Roboto Condensed"/>
              </a:rPr>
              <a:t>O[NlogN]</a:t>
            </a:r>
            <a:r>
              <a:rPr lang="en" sz="1800"/>
              <a:t> algorithm to compute the Discrete Fourier Transform (DFT), which naively is an O[N</a:t>
            </a:r>
            <a:r>
              <a:rPr baseline="30000" lang="en" sz="1800"/>
              <a:t>2</a:t>
            </a:r>
            <a:r>
              <a:rPr lang="en" sz="1800"/>
              <a:t>] computation.</a:t>
            </a:r>
            <a:endParaRPr sz="1800"/>
          </a:p>
          <a:p>
            <a:pPr indent="0" lvl="0" marL="0" rtl="0" algn="l">
              <a:spcBef>
                <a:spcPts val="0"/>
              </a:spcBef>
              <a:spcAft>
                <a:spcPts val="0"/>
              </a:spcAft>
              <a:buClr>
                <a:schemeClr val="accent6"/>
              </a:buClr>
              <a:buSzPts val="1100"/>
              <a:buFont typeface="Arial"/>
              <a:buNone/>
            </a:pPr>
            <a:r>
              <a:t/>
            </a:r>
            <a:endParaRPr sz="1800"/>
          </a:p>
          <a:p>
            <a:pPr indent="0" lvl="0" marL="0" rtl="0" algn="l">
              <a:spcBef>
                <a:spcPts val="0"/>
              </a:spcBef>
              <a:spcAft>
                <a:spcPts val="0"/>
              </a:spcAft>
              <a:buNone/>
            </a:pPr>
            <a:r>
              <a:rPr lang="en" sz="1800"/>
              <a:t>Fourier Transform is used to convert signal from </a:t>
            </a:r>
            <a:r>
              <a:rPr b="1" lang="en" sz="1800">
                <a:latin typeface="Roboto Condensed"/>
                <a:ea typeface="Roboto Condensed"/>
                <a:cs typeface="Roboto Condensed"/>
                <a:sym typeface="Roboto Condensed"/>
              </a:rPr>
              <a:t>time domain</a:t>
            </a:r>
            <a:r>
              <a:rPr lang="en" sz="1800"/>
              <a:t> into the </a:t>
            </a:r>
            <a:r>
              <a:rPr b="1" lang="en" sz="1800">
                <a:latin typeface="Roboto Condensed"/>
                <a:ea typeface="Roboto Condensed"/>
                <a:cs typeface="Roboto Condensed"/>
                <a:sym typeface="Roboto Condensed"/>
              </a:rPr>
              <a:t>frequency</a:t>
            </a:r>
            <a:r>
              <a:rPr b="1" lang="en" sz="1800">
                <a:latin typeface="Roboto Condensed"/>
                <a:ea typeface="Roboto Condensed"/>
                <a:cs typeface="Roboto Condensed"/>
                <a:sym typeface="Roboto Condensed"/>
              </a:rPr>
              <a:t> domain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It allows us to:</a:t>
            </a:r>
            <a:endParaRPr sz="1800"/>
          </a:p>
          <a:p>
            <a:pPr indent="0" lvl="0" marL="0" rtl="0" algn="l">
              <a:spcBef>
                <a:spcPts val="0"/>
              </a:spcBef>
              <a:spcAft>
                <a:spcPts val="0"/>
              </a:spcAft>
              <a:buNone/>
            </a:pPr>
            <a:r>
              <a:rPr lang="en" sz="1800"/>
              <a:t>Check the signal’s behaviour in the frequency domain.</a:t>
            </a:r>
            <a:endParaRPr sz="1800"/>
          </a:p>
          <a:p>
            <a:pPr indent="0" lvl="0" marL="0" rtl="0" algn="l">
              <a:spcBef>
                <a:spcPts val="0"/>
              </a:spcBef>
              <a:spcAft>
                <a:spcPts val="0"/>
              </a:spcAft>
              <a:buNone/>
            </a:pPr>
            <a:r>
              <a:rPr lang="en" sz="1800"/>
              <a:t>Perform</a:t>
            </a:r>
            <a:r>
              <a:rPr lang="en" sz="1800"/>
              <a:t> some functions in </a:t>
            </a:r>
            <a:r>
              <a:rPr lang="en" sz="1800"/>
              <a:t>frequency</a:t>
            </a:r>
            <a:r>
              <a:rPr lang="en" sz="1800"/>
              <a:t> domain.</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7"/>
          <p:cNvPicPr preferRelativeResize="0"/>
          <p:nvPr/>
        </p:nvPicPr>
        <p:blipFill>
          <a:blip r:embed="rId3">
            <a:alphaModFix/>
          </a:blip>
          <a:stretch>
            <a:fillRect/>
          </a:stretch>
        </p:blipFill>
        <p:spPr>
          <a:xfrm>
            <a:off x="666725" y="753125"/>
            <a:ext cx="3760375" cy="3478325"/>
          </a:xfrm>
          <a:prstGeom prst="rect">
            <a:avLst/>
          </a:prstGeom>
          <a:noFill/>
          <a:ln>
            <a:noFill/>
          </a:ln>
        </p:spPr>
      </p:pic>
      <p:pic>
        <p:nvPicPr>
          <p:cNvPr id="210" name="Google Shape;210;p37"/>
          <p:cNvPicPr preferRelativeResize="0"/>
          <p:nvPr/>
        </p:nvPicPr>
        <p:blipFill>
          <a:blip r:embed="rId4">
            <a:alphaModFix/>
          </a:blip>
          <a:stretch>
            <a:fillRect/>
          </a:stretch>
        </p:blipFill>
        <p:spPr>
          <a:xfrm>
            <a:off x="4858425" y="753125"/>
            <a:ext cx="3760375" cy="3478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ctrTitle"/>
          </p:nvPr>
        </p:nvSpPr>
        <p:spPr>
          <a:xfrm flipH="1">
            <a:off x="908575" y="1234475"/>
            <a:ext cx="3408300" cy="144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idx="1" type="body"/>
          </p:nvPr>
        </p:nvSpPr>
        <p:spPr>
          <a:xfrm>
            <a:off x="760425" y="1487925"/>
            <a:ext cx="4070700" cy="283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1A9988"/>
              </a:buClr>
              <a:buSzPts val="1100"/>
              <a:buFont typeface="Arial"/>
              <a:buNone/>
            </a:pPr>
            <a:r>
              <a:rPr lang="en" sz="1300">
                <a:solidFill>
                  <a:schemeClr val="dk2"/>
                </a:solidFill>
                <a:latin typeface="Lato"/>
                <a:ea typeface="Lato"/>
                <a:cs typeface="Lato"/>
                <a:sym typeface="Lato"/>
              </a:rPr>
              <a:t>A filter is a circuit that removes, or “filters out,” a specified range of frequency components. In other words, it separates the signal’s spectrum into frequency components that will be passed and frequency components that will be blocked.</a:t>
            </a:r>
            <a:endParaRPr sz="1300">
              <a:solidFill>
                <a:schemeClr val="dk2"/>
              </a:solidFill>
              <a:latin typeface="Lato"/>
              <a:ea typeface="Lato"/>
              <a:cs typeface="Lato"/>
              <a:sym typeface="Lato"/>
            </a:endParaRPr>
          </a:p>
          <a:p>
            <a:pPr indent="0" lvl="0" marL="0" rtl="0" algn="l">
              <a:lnSpc>
                <a:spcPct val="100000"/>
              </a:lnSpc>
              <a:spcBef>
                <a:spcPts val="0"/>
              </a:spcBef>
              <a:spcAft>
                <a:spcPts val="0"/>
              </a:spcAft>
              <a:buClr>
                <a:srgbClr val="1A9988"/>
              </a:buClr>
              <a:buSzPts val="1100"/>
              <a:buFont typeface="Arial"/>
              <a:buNone/>
            </a:pPr>
            <a:r>
              <a:t/>
            </a:r>
            <a:endParaRPr sz="1300">
              <a:solidFill>
                <a:schemeClr val="dk2"/>
              </a:solidFill>
              <a:latin typeface="Lato"/>
              <a:ea typeface="Lato"/>
              <a:cs typeface="Lato"/>
              <a:sym typeface="Lato"/>
            </a:endParaRPr>
          </a:p>
          <a:p>
            <a:pPr indent="0" lvl="0" marL="0" rtl="0" algn="l">
              <a:lnSpc>
                <a:spcPct val="100000"/>
              </a:lnSpc>
              <a:spcBef>
                <a:spcPts val="0"/>
              </a:spcBef>
              <a:spcAft>
                <a:spcPts val="0"/>
              </a:spcAft>
              <a:buClr>
                <a:srgbClr val="1A9988"/>
              </a:buClr>
              <a:buSzPts val="1100"/>
              <a:buFont typeface="Arial"/>
              <a:buNone/>
            </a:pPr>
            <a:r>
              <a:t/>
            </a:r>
            <a:endParaRPr sz="1300">
              <a:solidFill>
                <a:schemeClr val="dk2"/>
              </a:solidFill>
              <a:latin typeface="Lato"/>
              <a:ea typeface="Lato"/>
              <a:cs typeface="Lato"/>
              <a:sym typeface="Lato"/>
            </a:endParaRPr>
          </a:p>
          <a:p>
            <a:pPr indent="0" lvl="0" marL="0" rtl="0" algn="l">
              <a:lnSpc>
                <a:spcPct val="100000"/>
              </a:lnSpc>
              <a:spcBef>
                <a:spcPts val="0"/>
              </a:spcBef>
              <a:spcAft>
                <a:spcPts val="0"/>
              </a:spcAft>
              <a:buNone/>
            </a:pPr>
            <a:r>
              <a:rPr lang="en" sz="1300">
                <a:solidFill>
                  <a:schemeClr val="dk2"/>
                </a:solidFill>
                <a:latin typeface="Lato"/>
                <a:ea typeface="Lato"/>
                <a:cs typeface="Lato"/>
                <a:sym typeface="Lato"/>
              </a:rPr>
              <a:t>These filters are made up of passive components such as resistors, capacitors and inductors and have no amplifying elements (transistors, op-amps, etc) so have no signal gain, therefore their output level is always less than the input.</a:t>
            </a:r>
            <a:endParaRPr sz="1300">
              <a:solidFill>
                <a:schemeClr val="dk1"/>
              </a:solidFill>
            </a:endParaRPr>
          </a:p>
        </p:txBody>
      </p:sp>
      <p:sp>
        <p:nvSpPr>
          <p:cNvPr id="140" name="Google Shape;140;p27"/>
          <p:cNvSpPr txBox="1"/>
          <p:nvPr>
            <p:ph type="ctrTitle"/>
          </p:nvPr>
        </p:nvSpPr>
        <p:spPr>
          <a:xfrm>
            <a:off x="760425" y="522725"/>
            <a:ext cx="2204400" cy="6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FILTERS !</a:t>
            </a:r>
            <a:endParaRPr sz="2800"/>
          </a:p>
        </p:txBody>
      </p:sp>
      <p:pic>
        <p:nvPicPr>
          <p:cNvPr id="141" name="Google Shape;141;p27"/>
          <p:cNvPicPr preferRelativeResize="0"/>
          <p:nvPr/>
        </p:nvPicPr>
        <p:blipFill>
          <a:blip r:embed="rId3">
            <a:alphaModFix/>
          </a:blip>
          <a:stretch>
            <a:fillRect/>
          </a:stretch>
        </p:blipFill>
        <p:spPr>
          <a:xfrm>
            <a:off x="4891675" y="418750"/>
            <a:ext cx="3861476" cy="179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nvSpPr>
        <p:spPr>
          <a:xfrm>
            <a:off x="4280425" y="238125"/>
            <a:ext cx="34257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aven Pro"/>
                <a:ea typeface="Maven Pro"/>
                <a:cs typeface="Maven Pro"/>
                <a:sym typeface="Maven Pro"/>
              </a:rPr>
              <a:t>TYPES OF FILTERS</a:t>
            </a:r>
            <a:endParaRPr b="1" sz="2000">
              <a:solidFill>
                <a:srgbClr val="FFFFFF"/>
              </a:solidFill>
              <a:latin typeface="Maven Pro"/>
              <a:ea typeface="Maven Pro"/>
              <a:cs typeface="Maven Pro"/>
              <a:sym typeface="Maven Pro"/>
            </a:endParaRPr>
          </a:p>
        </p:txBody>
      </p:sp>
      <p:pic>
        <p:nvPicPr>
          <p:cNvPr id="147" name="Google Shape;147;p28"/>
          <p:cNvPicPr preferRelativeResize="0"/>
          <p:nvPr/>
        </p:nvPicPr>
        <p:blipFill>
          <a:blip r:embed="rId3">
            <a:alphaModFix/>
          </a:blip>
          <a:stretch>
            <a:fillRect/>
          </a:stretch>
        </p:blipFill>
        <p:spPr>
          <a:xfrm>
            <a:off x="1148338" y="1065500"/>
            <a:ext cx="6847326" cy="3543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nvSpPr>
        <p:spPr>
          <a:xfrm>
            <a:off x="4280150" y="229600"/>
            <a:ext cx="26910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aven Pro"/>
                <a:ea typeface="Maven Pro"/>
                <a:cs typeface="Maven Pro"/>
                <a:sym typeface="Maven Pro"/>
              </a:rPr>
              <a:t>TYPES OF FILTERS</a:t>
            </a:r>
            <a:endParaRPr b="1" sz="2000">
              <a:solidFill>
                <a:srgbClr val="FFFFFF"/>
              </a:solidFill>
              <a:latin typeface="Maven Pro"/>
              <a:ea typeface="Maven Pro"/>
              <a:cs typeface="Maven Pro"/>
              <a:sym typeface="Maven Pro"/>
            </a:endParaRPr>
          </a:p>
        </p:txBody>
      </p:sp>
      <p:pic>
        <p:nvPicPr>
          <p:cNvPr id="153" name="Google Shape;153;p29"/>
          <p:cNvPicPr preferRelativeResize="0"/>
          <p:nvPr/>
        </p:nvPicPr>
        <p:blipFill>
          <a:blip r:embed="rId3">
            <a:alphaModFix/>
          </a:blip>
          <a:stretch>
            <a:fillRect/>
          </a:stretch>
        </p:blipFill>
        <p:spPr>
          <a:xfrm>
            <a:off x="1148350" y="1065500"/>
            <a:ext cx="6847324" cy="3543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p:nvPr/>
        </p:nvSpPr>
        <p:spPr>
          <a:xfrm>
            <a:off x="584870" y="328508"/>
            <a:ext cx="3494100" cy="9333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txBox="1"/>
          <p:nvPr/>
        </p:nvSpPr>
        <p:spPr>
          <a:xfrm>
            <a:off x="904825" y="463725"/>
            <a:ext cx="2854200" cy="5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Exo 2"/>
                <a:ea typeface="Exo 2"/>
                <a:cs typeface="Exo 2"/>
                <a:sym typeface="Exo 2"/>
              </a:rPr>
              <a:t>RC LOW PASS CIRCUIT</a:t>
            </a:r>
            <a:endParaRPr b="1" sz="1900">
              <a:solidFill>
                <a:schemeClr val="dk1"/>
              </a:solidFill>
              <a:latin typeface="Exo 2"/>
              <a:ea typeface="Exo 2"/>
              <a:cs typeface="Exo 2"/>
              <a:sym typeface="Exo 2"/>
            </a:endParaRPr>
          </a:p>
        </p:txBody>
      </p:sp>
      <p:pic>
        <p:nvPicPr>
          <p:cNvPr id="160" name="Google Shape;160;p30"/>
          <p:cNvPicPr preferRelativeResize="0"/>
          <p:nvPr/>
        </p:nvPicPr>
        <p:blipFill>
          <a:blip r:embed="rId3">
            <a:alphaModFix/>
          </a:blip>
          <a:stretch>
            <a:fillRect/>
          </a:stretch>
        </p:blipFill>
        <p:spPr>
          <a:xfrm>
            <a:off x="584875" y="1555612"/>
            <a:ext cx="3923400" cy="1955200"/>
          </a:xfrm>
          <a:prstGeom prst="rect">
            <a:avLst/>
          </a:prstGeom>
          <a:noFill/>
          <a:ln>
            <a:noFill/>
          </a:ln>
        </p:spPr>
      </p:pic>
      <p:pic>
        <p:nvPicPr>
          <p:cNvPr id="161" name="Google Shape;161;p30"/>
          <p:cNvPicPr preferRelativeResize="0"/>
          <p:nvPr/>
        </p:nvPicPr>
        <p:blipFill>
          <a:blip r:embed="rId4">
            <a:alphaModFix/>
          </a:blip>
          <a:stretch>
            <a:fillRect/>
          </a:stretch>
        </p:blipFill>
        <p:spPr>
          <a:xfrm>
            <a:off x="5407475" y="1985098"/>
            <a:ext cx="2632351" cy="972425"/>
          </a:xfrm>
          <a:prstGeom prst="rect">
            <a:avLst/>
          </a:prstGeom>
          <a:noFill/>
          <a:ln>
            <a:noFill/>
          </a:ln>
        </p:spPr>
      </p:pic>
      <p:pic>
        <p:nvPicPr>
          <p:cNvPr id="162" name="Google Shape;162;p30"/>
          <p:cNvPicPr preferRelativeResize="0"/>
          <p:nvPr/>
        </p:nvPicPr>
        <p:blipFill>
          <a:blip r:embed="rId5">
            <a:alphaModFix/>
          </a:blip>
          <a:stretch>
            <a:fillRect/>
          </a:stretch>
        </p:blipFill>
        <p:spPr>
          <a:xfrm>
            <a:off x="5407475" y="3285800"/>
            <a:ext cx="2632350" cy="972431"/>
          </a:xfrm>
          <a:prstGeom prst="rect">
            <a:avLst/>
          </a:prstGeom>
          <a:noFill/>
          <a:ln>
            <a:noFill/>
          </a:ln>
        </p:spPr>
      </p:pic>
      <p:pic>
        <p:nvPicPr>
          <p:cNvPr id="163" name="Google Shape;163;p30"/>
          <p:cNvPicPr preferRelativeResize="0"/>
          <p:nvPr/>
        </p:nvPicPr>
        <p:blipFill rotWithShape="1">
          <a:blip r:embed="rId6">
            <a:alphaModFix/>
          </a:blip>
          <a:srcRect b="0" l="0" r="0" t="0"/>
          <a:stretch/>
        </p:blipFill>
        <p:spPr>
          <a:xfrm>
            <a:off x="1688575" y="3884748"/>
            <a:ext cx="1716000" cy="888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ctrTitle"/>
          </p:nvPr>
        </p:nvSpPr>
        <p:spPr>
          <a:xfrm>
            <a:off x="5804750" y="417150"/>
            <a:ext cx="2794200" cy="9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BANDWIDTH DIAGRAM</a:t>
            </a:r>
            <a:endParaRPr/>
          </a:p>
        </p:txBody>
      </p:sp>
      <p:pic>
        <p:nvPicPr>
          <p:cNvPr id="169" name="Google Shape;169;p31"/>
          <p:cNvPicPr preferRelativeResize="0"/>
          <p:nvPr/>
        </p:nvPicPr>
        <p:blipFill>
          <a:blip r:embed="rId3">
            <a:alphaModFix/>
          </a:blip>
          <a:stretch>
            <a:fillRect/>
          </a:stretch>
        </p:blipFill>
        <p:spPr>
          <a:xfrm>
            <a:off x="492275" y="194000"/>
            <a:ext cx="4509750" cy="463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ctrTitle"/>
          </p:nvPr>
        </p:nvSpPr>
        <p:spPr>
          <a:xfrm>
            <a:off x="1977350" y="330650"/>
            <a:ext cx="3793200" cy="55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APPLICATIONS</a:t>
            </a:r>
            <a:endParaRPr/>
          </a:p>
        </p:txBody>
      </p:sp>
      <p:sp>
        <p:nvSpPr>
          <p:cNvPr id="175" name="Google Shape;175;p32"/>
          <p:cNvSpPr txBox="1"/>
          <p:nvPr>
            <p:ph idx="4294967295" type="subTitle"/>
          </p:nvPr>
        </p:nvSpPr>
        <p:spPr>
          <a:xfrm>
            <a:off x="578650" y="1093025"/>
            <a:ext cx="6135600" cy="3701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latin typeface="Roboto Condensed"/>
                <a:ea typeface="Roboto Condensed"/>
                <a:cs typeface="Roboto Condensed"/>
                <a:sym typeface="Roboto Condensed"/>
              </a:rPr>
              <a:t>The tuner in radio</a:t>
            </a:r>
            <a:r>
              <a:rPr lang="en"/>
              <a:t>: The bandpass filter in the tuner of the radio allows a fixed frequency to the output speaker.</a:t>
            </a:r>
            <a:endParaRPr/>
          </a:p>
          <a:p>
            <a:pPr indent="-304800" lvl="0" marL="457200" rtl="0" algn="l">
              <a:spcBef>
                <a:spcPts val="1600"/>
              </a:spcBef>
              <a:spcAft>
                <a:spcPts val="0"/>
              </a:spcAft>
              <a:buSzPts val="1200"/>
              <a:buChar char="●"/>
            </a:pPr>
            <a:r>
              <a:rPr b="1" lang="en" sz="1200">
                <a:latin typeface="Roboto Condensed"/>
                <a:ea typeface="Roboto Condensed"/>
                <a:cs typeface="Roboto Condensed"/>
                <a:sym typeface="Roboto Condensed"/>
              </a:rPr>
              <a:t>Treble &amp; bass of the speaker</a:t>
            </a:r>
            <a:r>
              <a:rPr lang="en"/>
              <a:t>: The bass has lower frequencies &amp; treble has higher frequencies. They are separated using high pass &amp; low pass filter and are separately routed to corresponding bass speaker &amp; treble speaker for clear music.</a:t>
            </a:r>
            <a:endParaRPr/>
          </a:p>
          <a:p>
            <a:pPr indent="-304800" lvl="0" marL="457200" rtl="0" algn="l">
              <a:spcBef>
                <a:spcPts val="1600"/>
              </a:spcBef>
              <a:spcAft>
                <a:spcPts val="0"/>
              </a:spcAft>
              <a:buSzPts val="1200"/>
              <a:buChar char="●"/>
            </a:pPr>
            <a:r>
              <a:rPr b="1" lang="en" sz="1200">
                <a:latin typeface="Roboto Condensed"/>
                <a:ea typeface="Roboto Condensed"/>
                <a:cs typeface="Roboto Condensed"/>
                <a:sym typeface="Roboto Condensed"/>
              </a:rPr>
              <a:t>Anti-Aliasing</a:t>
            </a:r>
            <a:r>
              <a:rPr lang="en"/>
              <a:t>: it is a low pass filter that filters out the high-frequency components from a signal before sampling. It prevents the aliasing component form being sampled.</a:t>
            </a:r>
            <a:endParaRPr/>
          </a:p>
          <a:p>
            <a:pPr indent="-304800" lvl="0" marL="457200" rtl="0" algn="l">
              <a:spcBef>
                <a:spcPts val="1600"/>
              </a:spcBef>
              <a:spcAft>
                <a:spcPts val="0"/>
              </a:spcAft>
              <a:buSzPts val="1200"/>
              <a:buChar char="●"/>
            </a:pPr>
            <a:r>
              <a:rPr b="1" lang="en" sz="1200">
                <a:latin typeface="Roboto Condensed"/>
                <a:ea typeface="Roboto Condensed"/>
                <a:cs typeface="Roboto Condensed"/>
                <a:sym typeface="Roboto Condensed"/>
              </a:rPr>
              <a:t>Power Supply Smoothing</a:t>
            </a:r>
            <a:r>
              <a:rPr lang="en"/>
              <a:t>: The output of the power supply which is a rectifier has an AC ripple in it. These frequencies are filtered out using a low pass filter which results in smoothing the output signal.</a:t>
            </a:r>
            <a:endParaRPr/>
          </a:p>
          <a:p>
            <a:pPr indent="-304800" lvl="0" marL="457200" rtl="0" algn="l">
              <a:spcBef>
                <a:spcPts val="1600"/>
              </a:spcBef>
              <a:spcAft>
                <a:spcPts val="1600"/>
              </a:spcAft>
              <a:buSzPts val="1200"/>
              <a:buChar char="●"/>
            </a:pPr>
            <a:r>
              <a:rPr b="1" lang="en" sz="1200">
                <a:latin typeface="Roboto Condensed"/>
                <a:ea typeface="Roboto Condensed"/>
                <a:cs typeface="Roboto Condensed"/>
                <a:sym typeface="Roboto Condensed"/>
              </a:rPr>
              <a:t>Noise suppression</a:t>
            </a:r>
            <a:r>
              <a:rPr lang="en"/>
              <a:t>: They are used in communication systems for noise removal from the received signals.</a:t>
            </a:r>
            <a:endParaRPr/>
          </a:p>
        </p:txBody>
      </p:sp>
      <p:pic>
        <p:nvPicPr>
          <p:cNvPr id="176" name="Google Shape;176;p32"/>
          <p:cNvPicPr preferRelativeResize="0"/>
          <p:nvPr/>
        </p:nvPicPr>
        <p:blipFill>
          <a:blip r:embed="rId3">
            <a:alphaModFix/>
          </a:blip>
          <a:stretch>
            <a:fillRect/>
          </a:stretch>
        </p:blipFill>
        <p:spPr>
          <a:xfrm>
            <a:off x="6806100" y="244250"/>
            <a:ext cx="1940624" cy="144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ctrTitle"/>
          </p:nvPr>
        </p:nvSpPr>
        <p:spPr>
          <a:xfrm>
            <a:off x="4923150" y="266350"/>
            <a:ext cx="3288000" cy="66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FIR versus IIR</a:t>
            </a:r>
            <a:endParaRPr/>
          </a:p>
        </p:txBody>
      </p:sp>
      <p:sp>
        <p:nvSpPr>
          <p:cNvPr id="182" name="Google Shape;182;p33"/>
          <p:cNvSpPr txBox="1"/>
          <p:nvPr>
            <p:ph idx="1" type="subTitle"/>
          </p:nvPr>
        </p:nvSpPr>
        <p:spPr>
          <a:xfrm>
            <a:off x="5189700" y="1283900"/>
            <a:ext cx="3334200" cy="21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Two classes of digital filters are Finite Impulse Response (FIR) and Infinite Impulse Response (IIR).</a:t>
            </a:r>
            <a:endParaRPr sz="1400"/>
          </a:p>
          <a:p>
            <a:pPr indent="0" lvl="0" marL="0" rtl="0" algn="ctr">
              <a:spcBef>
                <a:spcPts val="0"/>
              </a:spcBef>
              <a:spcAft>
                <a:spcPts val="0"/>
              </a:spcAft>
              <a:buNone/>
            </a:pPr>
            <a:r>
              <a:rPr lang="en" sz="1400"/>
              <a:t>The term ‘Impulse Response’ refers to the appearance of the filter in the time domain. Filters typically have broad frequency responses, which correspond to short duration pulses in the time domain</a:t>
            </a:r>
            <a:endParaRPr sz="1400"/>
          </a:p>
          <a:p>
            <a:pPr indent="0" lvl="0" marL="0" rtl="0" algn="ctr">
              <a:spcBef>
                <a:spcPts val="0"/>
              </a:spcBef>
              <a:spcAft>
                <a:spcPts val="0"/>
              </a:spcAft>
              <a:buNone/>
            </a:pPr>
            <a:r>
              <a:t/>
            </a:r>
            <a:endParaRPr/>
          </a:p>
        </p:txBody>
      </p:sp>
      <p:cxnSp>
        <p:nvCxnSpPr>
          <p:cNvPr id="183" name="Google Shape;183;p33"/>
          <p:cNvCxnSpPr/>
          <p:nvPr/>
        </p:nvCxnSpPr>
        <p:spPr>
          <a:xfrm>
            <a:off x="4569600" y="1108725"/>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33"/>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pic>
        <p:nvPicPr>
          <p:cNvPr id="185" name="Google Shape;185;p33"/>
          <p:cNvPicPr preferRelativeResize="0"/>
          <p:nvPr/>
        </p:nvPicPr>
        <p:blipFill>
          <a:blip r:embed="rId3">
            <a:alphaModFix/>
          </a:blip>
          <a:stretch>
            <a:fillRect/>
          </a:stretch>
        </p:blipFill>
        <p:spPr>
          <a:xfrm>
            <a:off x="418775" y="1892075"/>
            <a:ext cx="4021250" cy="262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ctrTitle"/>
          </p:nvPr>
        </p:nvSpPr>
        <p:spPr>
          <a:xfrm>
            <a:off x="2699400" y="321375"/>
            <a:ext cx="3745200" cy="69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NOISE REDUCTION</a:t>
            </a:r>
            <a:endParaRPr/>
          </a:p>
        </p:txBody>
      </p:sp>
      <p:sp>
        <p:nvSpPr>
          <p:cNvPr id="191" name="Google Shape;191;p34"/>
          <p:cNvSpPr txBox="1"/>
          <p:nvPr>
            <p:ph idx="1" type="subTitle"/>
          </p:nvPr>
        </p:nvSpPr>
        <p:spPr>
          <a:xfrm>
            <a:off x="716425" y="1587700"/>
            <a:ext cx="2617500" cy="29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All signal processing devices, both analog and digital, have traits that make them susceptible to noise. Noise can be random or white noise with an even frequency distribution, or frequency-dependent noise introduced by a device's mechanism or signal processing algorithms.</a:t>
            </a:r>
            <a:endParaRPr sz="1600"/>
          </a:p>
        </p:txBody>
      </p:sp>
      <p:pic>
        <p:nvPicPr>
          <p:cNvPr id="192" name="Google Shape;192;p34"/>
          <p:cNvPicPr preferRelativeResize="0"/>
          <p:nvPr/>
        </p:nvPicPr>
        <p:blipFill>
          <a:blip r:embed="rId3">
            <a:alphaModFix/>
          </a:blip>
          <a:stretch>
            <a:fillRect/>
          </a:stretch>
        </p:blipFill>
        <p:spPr>
          <a:xfrm>
            <a:off x="4038125" y="1316613"/>
            <a:ext cx="4396875" cy="327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